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6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83136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99911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24432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81712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A58F7D-EBD2-4AD4-B62E-3FCC5C9D9FBA}" type="datetimeFigureOut">
              <a:rPr lang="en-US" smtClean="0"/>
              <a:pPr/>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385210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A58F7D-EBD2-4AD4-B62E-3FCC5C9D9FBA}" type="datetimeFigureOut">
              <a:rPr lang="en-US" smtClean="0"/>
              <a:pPr/>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18228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A58F7D-EBD2-4AD4-B62E-3FCC5C9D9FBA}" type="datetimeFigureOut">
              <a:rPr lang="en-US" smtClean="0"/>
              <a:pPr/>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89394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A58F7D-EBD2-4AD4-B62E-3FCC5C9D9FBA}" type="datetimeFigureOut">
              <a:rPr lang="en-US" smtClean="0"/>
              <a:pPr/>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356386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58F7D-EBD2-4AD4-B62E-3FCC5C9D9FBA}" type="datetimeFigureOut">
              <a:rPr lang="en-US" smtClean="0"/>
              <a:pPr/>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49046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58F7D-EBD2-4AD4-B62E-3FCC5C9D9FBA}" type="datetimeFigureOut">
              <a:rPr lang="en-US" smtClean="0"/>
              <a:pPr/>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242858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58F7D-EBD2-4AD4-B62E-3FCC5C9D9FBA}" type="datetimeFigureOut">
              <a:rPr lang="en-US" smtClean="0"/>
              <a:pPr/>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02795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58F7D-EBD2-4AD4-B62E-3FCC5C9D9FBA}" type="datetimeFigureOut">
              <a:rPr lang="en-US" smtClean="0"/>
              <a:pPr/>
              <a:t>8/4/2017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A8AC4-6F25-48CD-A681-44EF53B4C0A6}" type="slidenum">
              <a:rPr lang="en-US" smtClean="0"/>
              <a:pPr/>
              <a:t>‹#›</a:t>
            </a:fld>
            <a:endParaRPr lang="en-US"/>
          </a:p>
        </p:txBody>
      </p:sp>
    </p:spTree>
    <p:extLst>
      <p:ext uri="{BB962C8B-B14F-4D97-AF65-F5344CB8AC3E}">
        <p14:creationId xmlns:p14="http://schemas.microsoft.com/office/powerpoint/2010/main" val="1746195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981200"/>
            <a:ext cx="9144000" cy="4038600"/>
          </a:xfrm>
        </p:spPr>
        <p:txBody>
          <a:bodyPr>
            <a:normAutofit/>
          </a:bodyPr>
          <a:lstStyle/>
          <a:p>
            <a:pPr marL="0" indent="0" algn="ctr">
              <a:buNone/>
            </a:pPr>
            <a:r>
              <a:rPr lang="en-US" sz="4800" b="1" smtClean="0">
                <a:solidFill>
                  <a:srgbClr val="FF0000"/>
                </a:solidFill>
              </a:rPr>
              <a:t>TỔNG KẾT VIỆC TRIỂN KHAI VÀ THỰC HIỆN ĐÁNH GIÁ HỌC SINH TIỂU HỌC THEO THÔNG TƯ 22/2016/TT-BGDĐT NĂM HỌC 2016 - 2017</a:t>
            </a:r>
            <a:endParaRPr lang="en-US" sz="4800" b="1">
              <a:solidFill>
                <a:srgbClr val="FF0000"/>
              </a:solidFill>
            </a:endParaRPr>
          </a:p>
        </p:txBody>
      </p:sp>
      <p:sp>
        <p:nvSpPr>
          <p:cNvPr id="3" name="Title 1"/>
          <p:cNvSpPr txBox="1">
            <a:spLocks/>
          </p:cNvSpPr>
          <p:nvPr/>
        </p:nvSpPr>
        <p:spPr>
          <a:xfrm>
            <a:off x="990600" y="206375"/>
            <a:ext cx="84582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300" b="1" i="0" u="none" strike="noStrike" kern="1200" cap="none" spc="0" normalizeH="0" baseline="0" noProof="0" smtClean="0">
                <a:ln>
                  <a:noFill/>
                </a:ln>
                <a:solidFill>
                  <a:schemeClr val="tx1"/>
                </a:solidFill>
                <a:effectLst/>
                <a:uLnTx/>
                <a:uFillTx/>
                <a:latin typeface="+mj-lt"/>
                <a:ea typeface="+mj-ea"/>
                <a:cs typeface="+mj-cs"/>
              </a:rPr>
              <a:t>SỞ GIÁO DỤC VÀ ĐÀO TẠO THÀNH PHỐ HỒ CHÍ MINH</a:t>
            </a:r>
            <a:br>
              <a:rPr kumimoji="0" lang="en-US" sz="2300" b="1" i="0" u="none" strike="noStrike" kern="1200" cap="none" spc="0" normalizeH="0" baseline="0" noProof="0" smtClean="0">
                <a:ln>
                  <a:noFill/>
                </a:ln>
                <a:solidFill>
                  <a:schemeClr val="tx1"/>
                </a:solidFill>
                <a:effectLst/>
                <a:uLnTx/>
                <a:uFillTx/>
                <a:latin typeface="+mj-lt"/>
                <a:ea typeface="+mj-ea"/>
                <a:cs typeface="+mj-cs"/>
              </a:rPr>
            </a:br>
            <a:r>
              <a:rPr kumimoji="0" lang="en-US" sz="2300" b="1" i="0" u="none" strike="noStrike" kern="1200" cap="none" spc="0" normalizeH="0" baseline="0" noProof="0" smtClean="0">
                <a:ln>
                  <a:noFill/>
                </a:ln>
                <a:solidFill>
                  <a:schemeClr val="tx1"/>
                </a:solidFill>
                <a:effectLst/>
                <a:uLnTx/>
                <a:uFillTx/>
                <a:latin typeface="+mj-lt"/>
                <a:ea typeface="+mj-ea"/>
                <a:cs typeface="+mj-cs"/>
              </a:rPr>
              <a:t>PHÒNG GIÁO DỤC TIỂU HỌC</a:t>
            </a:r>
            <a:endParaRPr kumimoji="0" lang="en-US" sz="2300" b="1"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878"/>
            <a:ext cx="1280615" cy="1280615"/>
          </a:xfrm>
          <a:prstGeom prst="rect">
            <a:avLst/>
          </a:prstGeom>
        </p:spPr>
      </p:pic>
    </p:spTree>
    <p:extLst>
      <p:ext uri="{BB962C8B-B14F-4D97-AF65-F5344CB8AC3E}">
        <p14:creationId xmlns:p14="http://schemas.microsoft.com/office/powerpoint/2010/main" val="377579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800" b="1" smtClean="0"/>
              <a:t>Chỉ đạo, tuyên truyền nhằm n</a:t>
            </a:r>
            <a:r>
              <a:rPr lang="vi-VN" sz="2800" b="1" smtClean="0"/>
              <a:t>âng </a:t>
            </a:r>
            <a:r>
              <a:rPr lang="vi-VN" sz="2800" b="1"/>
              <a:t>cao </a:t>
            </a:r>
            <a:r>
              <a:rPr lang="en-US" sz="2800" b="1"/>
              <a:t>hơn nữa </a:t>
            </a:r>
            <a:r>
              <a:rPr lang="vi-VN" sz="2800" b="1"/>
              <a:t>nhận thức và tinh thần trách nhiệm của đội ngũ giáo viên trong việc thực hiện đánh giá học sinh theo TT </a:t>
            </a:r>
            <a:r>
              <a:rPr lang="en-US" sz="2800" b="1"/>
              <a:t>22 </a:t>
            </a:r>
            <a:endParaRPr lang="en-US" sz="2800" b="1" smtClean="0"/>
          </a:p>
          <a:p>
            <a:pPr lvl="0" algn="just"/>
            <a:r>
              <a:rPr lang="vi-VN" sz="2800" b="1" smtClean="0"/>
              <a:t>Rút </a:t>
            </a:r>
            <a:r>
              <a:rPr lang="vi-VN" sz="2800" b="1"/>
              <a:t>kinh nghiệm sau mỗi lần kiểm tra định kỳ, tập huấn giáo viên xây dựng ma trận đề, thống nhất về hình thức trình bày, tỉ lệ điểm, … </a:t>
            </a:r>
            <a:r>
              <a:rPr lang="en-US" sz="2800" b="1" smtClean="0"/>
              <a:t>=&gt; </a:t>
            </a:r>
            <a:r>
              <a:rPr lang="vi-VN" sz="2800" b="1" smtClean="0">
                <a:solidFill>
                  <a:srgbClr val="FF0000"/>
                </a:solidFill>
              </a:rPr>
              <a:t>giảm </a:t>
            </a:r>
            <a:r>
              <a:rPr lang="vi-VN" sz="2800" b="1">
                <a:solidFill>
                  <a:srgbClr val="FF0000"/>
                </a:solidFill>
              </a:rPr>
              <a:t>bớt áp lực khi duyệt đề</a:t>
            </a:r>
            <a:r>
              <a:rPr lang="vi-VN" sz="2800" b="1"/>
              <a:t>.</a:t>
            </a:r>
            <a:endParaRPr lang="en-US" sz="2800" b="1"/>
          </a:p>
          <a:p>
            <a:pPr algn="just"/>
            <a:r>
              <a:rPr lang="vi-VN" sz="2800" b="1"/>
              <a:t>Tiếp tục triển khai và chỉ đạo giáo viên  thực hiện cập nhật việc đánh giá, nhận xét kết quả học tập của học sinh vào cổng thông tin điện tử </a:t>
            </a:r>
            <a:r>
              <a:rPr lang="en-US" sz="2800" b="1" smtClean="0"/>
              <a:t>=&gt;</a:t>
            </a:r>
            <a:r>
              <a:rPr lang="vi-VN" sz="2800" b="1" smtClean="0"/>
              <a:t> </a:t>
            </a:r>
            <a:r>
              <a:rPr lang="vi-VN" sz="2800" b="1">
                <a:solidFill>
                  <a:srgbClr val="FF0000"/>
                </a:solidFill>
              </a:rPr>
              <a:t>giảm bớt áp lực ghi chép vào sổ sách</a:t>
            </a:r>
            <a:endParaRPr lang="en-US" sz="2800" b="1">
              <a:solidFill>
                <a:srgbClr val="FF000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1.3.2 Đối với cán bộ quản lý</a:t>
            </a:r>
            <a:endParaRPr lang="en-US" b="1" i="1">
              <a:solidFill>
                <a:srgbClr val="FF0000"/>
              </a:solidFill>
            </a:endParaRPr>
          </a:p>
        </p:txBody>
      </p:sp>
    </p:spTree>
    <p:extLst>
      <p:ext uri="{BB962C8B-B14F-4D97-AF65-F5344CB8AC3E}">
        <p14:creationId xmlns:p14="http://schemas.microsoft.com/office/powerpoint/2010/main" val="12478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Giáo viên tăng cường tuyên truyền cho học sinh hiểu cách đánh giá mới, tạo cơ hội cho các em tự đánh giá bản thân, tham gia nhận xét đánh giá </a:t>
            </a:r>
            <a:r>
              <a:rPr lang="vi-VN" b="1" smtClean="0"/>
              <a:t>bạn</a:t>
            </a:r>
            <a:r>
              <a:rPr lang="en-US" b="1" smtClean="0"/>
              <a:t> =&gt; </a:t>
            </a:r>
            <a:r>
              <a:rPr lang="vi-VN" b="1" smtClean="0">
                <a:solidFill>
                  <a:srgbClr val="FF0000"/>
                </a:solidFill>
              </a:rPr>
              <a:t>phát </a:t>
            </a:r>
            <a:r>
              <a:rPr lang="vi-VN" b="1">
                <a:solidFill>
                  <a:srgbClr val="FF0000"/>
                </a:solidFill>
              </a:rPr>
              <a:t>huy tính tự tin, năng động, hòa nhập cộng đồng trong các em</a:t>
            </a:r>
            <a:r>
              <a:rPr lang="vi-VN" b="1"/>
              <a:t>.</a:t>
            </a:r>
            <a:endParaRPr lang="en-US" b="1"/>
          </a:p>
          <a:p>
            <a:pPr algn="just"/>
            <a:r>
              <a:rPr lang="vi-VN" b="1"/>
              <a:t>Đối với học sinh lớp 1, thời gian đầu năm học, các em chưa biết đọc nên giáo viên phải thường xuyên nhận xét bằng lời nói và gặp gỡ, trao đổi với CMHS về tình hình học tập của các em.</a:t>
            </a:r>
            <a:endParaRPr lang="en-US"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1.3.3 Đối với học sinh</a:t>
            </a:r>
            <a:endParaRPr lang="en-US" b="1" i="1">
              <a:solidFill>
                <a:srgbClr val="FF0000"/>
              </a:solidFill>
            </a:endParaRPr>
          </a:p>
        </p:txBody>
      </p:sp>
    </p:spTree>
    <p:extLst>
      <p:ext uri="{BB962C8B-B14F-4D97-AF65-F5344CB8AC3E}">
        <p14:creationId xmlns:p14="http://schemas.microsoft.com/office/powerpoint/2010/main" val="428892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3000" b="1"/>
              <a:t>Nhà trường tăng cường các kênh thông tin khác nhau </a:t>
            </a:r>
            <a:r>
              <a:rPr lang="vi-VN" sz="3000" b="1" smtClean="0"/>
              <a:t>để </a:t>
            </a:r>
            <a:r>
              <a:rPr lang="vi-VN" sz="3000" b="1"/>
              <a:t>phân tích, giải thích, hướng dẫn </a:t>
            </a:r>
            <a:r>
              <a:rPr lang="vi-VN" sz="3000" b="1" smtClean="0"/>
              <a:t>phụ </a:t>
            </a:r>
            <a:r>
              <a:rPr lang="vi-VN" sz="3000" b="1"/>
              <a:t>huynh quy trình nhận xét, đánh giá, bình chọn học sinh được khen thưởng theo quy định của Thông tư </a:t>
            </a:r>
            <a:r>
              <a:rPr lang="vi-VN" sz="3000" b="1" smtClean="0"/>
              <a:t>22</a:t>
            </a:r>
            <a:endParaRPr lang="en-US" sz="3000" b="1" smtClean="0"/>
          </a:p>
          <a:p>
            <a:pPr lvl="0" algn="just"/>
            <a:r>
              <a:rPr lang="vi-VN" sz="3000" b="1"/>
              <a:t>Tăng cường sự liên hệ, phối hợp giữa nhà trường, gia đình và xã hội bằng cách khuyến khích, nhắc nhở cha mẹ học sinh quan tâm nhiều hơn nữa đến việc học tập của con em qua việc xem bài vở học sinh và liên hệ thường xuyên với giáo viên chủ nhiệm</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1.3.4 Đối với cha mẹ học sinh</a:t>
            </a:r>
            <a:endParaRPr lang="en-US" b="1" i="1">
              <a:solidFill>
                <a:srgbClr val="FF0000"/>
              </a:solidFill>
            </a:endParaRPr>
          </a:p>
        </p:txBody>
      </p:sp>
    </p:spTree>
    <p:extLst>
      <p:ext uri="{BB962C8B-B14F-4D97-AF65-F5344CB8AC3E}">
        <p14:creationId xmlns:p14="http://schemas.microsoft.com/office/powerpoint/2010/main" val="268731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Sau 2 năm thực hiện TT 30 và 1 năm thực hiện TT22 đã giúp giáo viên có ý thức điều chỉnh, đổi mới phương pháp, hình thức tổ chức hoạt động dạy </a:t>
            </a:r>
            <a:r>
              <a:rPr lang="vi-VN" sz="2800" b="1" smtClean="0"/>
              <a:t>học</a:t>
            </a:r>
            <a:r>
              <a:rPr lang="en-US" sz="2800" b="1"/>
              <a:t>;</a:t>
            </a:r>
            <a:r>
              <a:rPr lang="en-US" sz="2800" b="1" smtClean="0"/>
              <a:t> </a:t>
            </a:r>
            <a:r>
              <a:rPr lang="vi-VN" sz="2800" b="1"/>
              <a:t>có giải pháp kịp thời nhằm nâng cao chất lượng, hiệu quả hoạt động học tập, rèn luyện của học </a:t>
            </a:r>
            <a:r>
              <a:rPr lang="vi-VN" sz="2800" b="1" smtClean="0"/>
              <a:t>sinh</a:t>
            </a:r>
            <a:r>
              <a:rPr lang="en-US" sz="2800" b="1" smtClean="0"/>
              <a:t>.</a:t>
            </a:r>
          </a:p>
          <a:p>
            <a:pPr lvl="0" algn="just"/>
            <a:r>
              <a:rPr lang="vi-VN" sz="2800" b="1"/>
              <a:t>Việc triển khai các nội dung mới của TT22 đã giúp cán bộ quản lí giáo dục các cấp kịp thời chỉ đạo các hoạt động giáo dục, đổi mới phương pháp dạy học, phương pháp đánh giá, từng bước đảm bảo và nâng cao chất lượng dạy học và giáo dục</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1.4.1 Ưu điểm</a:t>
            </a:r>
            <a:endParaRPr lang="en-US" b="1" i="1">
              <a:solidFill>
                <a:srgbClr val="FF0000"/>
              </a:solidFill>
            </a:endParaRPr>
          </a:p>
        </p:txBody>
      </p:sp>
    </p:spTree>
    <p:extLst>
      <p:ext uri="{BB962C8B-B14F-4D97-AF65-F5344CB8AC3E}">
        <p14:creationId xmlns:p14="http://schemas.microsoft.com/office/powerpoint/2010/main" val="373130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3000" b="1"/>
              <a:t>Việc ra đề kiểm tra </a:t>
            </a:r>
            <a:r>
              <a:rPr lang="en-US" sz="3000" b="1" smtClean="0"/>
              <a:t>định</a:t>
            </a:r>
            <a:r>
              <a:rPr lang="vi-VN" sz="3000" b="1" smtClean="0"/>
              <a:t> </a:t>
            </a:r>
            <a:r>
              <a:rPr lang="vi-VN" sz="3000" b="1"/>
              <a:t>kỳ: Đề kiểm tra tương đối sát với trình độ học sinh của học sinh, giảm nhẹ được áp lực với học sinh và áp lực cho giáo viên trong việc coi kiểm tra và chấm bài tập trung, ráp phách,…</a:t>
            </a:r>
            <a:endParaRPr lang="en-US" sz="3000" b="1"/>
          </a:p>
          <a:p>
            <a:pPr algn="just"/>
            <a:r>
              <a:rPr lang="vi-VN" sz="3000" b="1"/>
              <a:t>Việc khen thưởng theo khả năng và sở trường của mỗi em nên có nhiều em được khen thưởng đã tạo được niềm vui và niềm tin ở các em</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1.4.1 Ưu điểm</a:t>
            </a:r>
            <a:endParaRPr lang="en-US" b="1" i="1">
              <a:solidFill>
                <a:srgbClr val="FF0000"/>
              </a:solidFill>
            </a:endParaRPr>
          </a:p>
        </p:txBody>
      </p:sp>
    </p:spTree>
    <p:extLst>
      <p:ext uri="{BB962C8B-B14F-4D97-AF65-F5344CB8AC3E}">
        <p14:creationId xmlns:p14="http://schemas.microsoft.com/office/powerpoint/2010/main" val="90864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Những lời nhận xét của giáo viên ghi vào vở </a:t>
            </a:r>
            <a:r>
              <a:rPr lang="en-US" sz="2800" b="1"/>
              <a:t>với mục tiêu yêu cầu sự </a:t>
            </a:r>
            <a:r>
              <a:rPr lang="vi-VN" sz="2800" b="1"/>
              <a:t>hỗ trợ </a:t>
            </a:r>
            <a:r>
              <a:rPr lang="en-US" sz="2800" b="1"/>
              <a:t>của phụ </a:t>
            </a:r>
            <a:r>
              <a:rPr lang="vi-VN" sz="2800" b="1"/>
              <a:t>huynh với giáo viên trong việc giáo dục học sinh nhưng </a:t>
            </a:r>
            <a:r>
              <a:rPr lang="en-US" sz="2800" b="1"/>
              <a:t>còn có</a:t>
            </a:r>
            <a:r>
              <a:rPr lang="vi-VN" sz="2800" b="1"/>
              <a:t> phụ huynh không quan tâm nên chưa phát huy hiệu quả để giúp các em tiến </a:t>
            </a:r>
            <a:r>
              <a:rPr lang="vi-VN" sz="2800" b="1" smtClean="0"/>
              <a:t>bộ</a:t>
            </a:r>
            <a:endParaRPr lang="en-US" sz="2800" b="1" smtClean="0"/>
          </a:p>
          <a:p>
            <a:pPr lvl="0" algn="just"/>
            <a:r>
              <a:rPr lang="vi-VN" sz="2800" b="1"/>
              <a:t>Khi nhà trường có thay đổi về đội ngũ </a:t>
            </a:r>
            <a:r>
              <a:rPr lang="vi-VN" sz="2800" b="1" smtClean="0"/>
              <a:t>giáo </a:t>
            </a:r>
            <a:r>
              <a:rPr lang="vi-VN" sz="2800" b="1"/>
              <a:t>viên được phân công thay thế sẽ gặp nhiều khó khăn trong việc thực hiện hồ sơ </a:t>
            </a:r>
            <a:r>
              <a:rPr lang="en-US" sz="2800" b="1" smtClean="0"/>
              <a:t>=&gt; hồ sơ tồn đọng</a:t>
            </a:r>
          </a:p>
          <a:p>
            <a:pPr algn="just"/>
            <a:r>
              <a:rPr lang="vi-VN" sz="2800" b="1"/>
              <a:t>Các </a:t>
            </a:r>
            <a:r>
              <a:rPr lang="en-US" sz="2800" b="1" smtClean="0"/>
              <a:t>loại sổ </a:t>
            </a:r>
            <a:r>
              <a:rPr lang="vi-VN" sz="2800" b="1" smtClean="0"/>
              <a:t>chưa </a:t>
            </a:r>
            <a:r>
              <a:rPr lang="vi-VN" sz="2800" b="1"/>
              <a:t>được điều chỉnh (làm mới) kịp thời nên giáo viên còn gặp khó khăn; cách điều chỉnh chưa được đồng bộ (cách sửa, dán</a:t>
            </a:r>
            <a:r>
              <a:rPr lang="vi-VN" sz="2800" b="1" smtClean="0"/>
              <a:t>).</a:t>
            </a:r>
            <a:endParaRPr lang="en-US" sz="28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1.4.2 Nhược điểm</a:t>
            </a:r>
            <a:endParaRPr lang="en-US" b="1" i="1">
              <a:solidFill>
                <a:srgbClr val="FF0000"/>
              </a:solidFill>
            </a:endParaRPr>
          </a:p>
        </p:txBody>
      </p:sp>
    </p:spTree>
    <p:extLst>
      <p:ext uri="{BB962C8B-B14F-4D97-AF65-F5344CB8AC3E}">
        <p14:creationId xmlns:p14="http://schemas.microsoft.com/office/powerpoint/2010/main" val="128956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Khen thưởng cuối năm học </a:t>
            </a:r>
            <a:r>
              <a:rPr lang="vi-VN" b="1" i="1"/>
              <a:t>“Học sinh hoàn thành xuất sắc các nội dung học tập và rèn luyện” kết quả đánh giá các môn học đạt Hoàn thành tốt; các năng lực, phẩm chất đạt Tốt; bài KTĐK cuối năm học đạt 9 điểm </a:t>
            </a:r>
            <a:r>
              <a:rPr lang="vi-VN" b="1"/>
              <a:t>điều này sẽ làm giảm sức phấn đấu học tập của học sinh khi học sinh không học tốt môn tiếng Anh, Tin học.</a:t>
            </a:r>
            <a:endParaRPr lang="en-US"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1.4.2 Nhược điểm</a:t>
            </a:r>
            <a:endParaRPr lang="en-US" b="1" i="1">
              <a:solidFill>
                <a:srgbClr val="FF0000"/>
              </a:solidFill>
            </a:endParaRPr>
          </a:p>
        </p:txBody>
      </p:sp>
    </p:spTree>
    <p:extLst>
      <p:ext uri="{BB962C8B-B14F-4D97-AF65-F5344CB8AC3E}">
        <p14:creationId xmlns:p14="http://schemas.microsoft.com/office/powerpoint/2010/main" val="384979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1.5 Bài học kinh nghiệm</a:t>
            </a:r>
            <a:endParaRPr lang="en-US" b="1">
              <a:solidFill>
                <a:srgbClr val="FF0000"/>
              </a:solidFill>
            </a:endParaRPr>
          </a:p>
        </p:txBody>
      </p:sp>
      <p:sp>
        <p:nvSpPr>
          <p:cNvPr id="6" name="Content Placeholder 2"/>
          <p:cNvSpPr txBox="1">
            <a:spLocks/>
          </p:cNvSpPr>
          <p:nvPr/>
        </p:nvSpPr>
        <p:spPr>
          <a:xfrm>
            <a:off x="-12032" y="1600200"/>
            <a:ext cx="9144000" cy="52577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Việc chỉ đạo, triển khai thực hiện Thông tư cùng với công tác kiểm tra, đánh giá việc thực hiện phải được thực hiện thường </a:t>
            </a:r>
            <a:r>
              <a:rPr lang="vi-VN" b="1" smtClean="0"/>
              <a:t>xuyên</a:t>
            </a:r>
            <a:r>
              <a:rPr lang="en-US" b="1" smtClean="0"/>
              <a:t>, liên tục</a:t>
            </a:r>
          </a:p>
          <a:p>
            <a:pPr algn="just"/>
            <a:r>
              <a:rPr lang="vi-VN" b="1"/>
              <a:t>Trong quá trình thực hiện đánh giá học sinh theo </a:t>
            </a:r>
            <a:r>
              <a:rPr lang="vi-VN" b="1" smtClean="0"/>
              <a:t>TT</a:t>
            </a:r>
            <a:r>
              <a:rPr lang="en-US" b="1" smtClean="0"/>
              <a:t>22</a:t>
            </a:r>
            <a:r>
              <a:rPr lang="vi-VN" b="1" smtClean="0"/>
              <a:t>, </a:t>
            </a:r>
            <a:r>
              <a:rPr lang="vi-VN" b="1"/>
              <a:t>giáo viên cần phải biết dựa vào mục tiêu, nội dung bài </a:t>
            </a:r>
            <a:r>
              <a:rPr lang="vi-VN" b="1" smtClean="0"/>
              <a:t>dạy</a:t>
            </a:r>
            <a:r>
              <a:rPr lang="en-US" b="1" smtClean="0"/>
              <a:t> </a:t>
            </a:r>
            <a:r>
              <a:rPr lang="vi-VN" b="1" smtClean="0"/>
              <a:t>để </a:t>
            </a:r>
            <a:r>
              <a:rPr lang="vi-VN" b="1"/>
              <a:t>có những nhận xét xác đáng, kịp thời sao cho khích lệ được học sinh, làm cho các em hứng thú học tập; đồng thời tư vấn, hướng dẫn, giúp các em biết được những hạn chế và biết tự khắc </a:t>
            </a:r>
            <a:r>
              <a:rPr lang="vi-VN" b="1" smtClean="0"/>
              <a:t>phục</a:t>
            </a:r>
            <a:endParaRPr lang="en-US" b="1"/>
          </a:p>
        </p:txBody>
      </p:sp>
    </p:spTree>
    <p:extLst>
      <p:ext uri="{BB962C8B-B14F-4D97-AF65-F5344CB8AC3E}">
        <p14:creationId xmlns:p14="http://schemas.microsoft.com/office/powerpoint/2010/main" val="148625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1.5 Bài học kinh nghiệm</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Giáo viên cũng cần linh hoạt, đa dạng hoá ngôn từ nhận xét sao cho phù hợp với tinh thần của </a:t>
            </a:r>
            <a:r>
              <a:rPr lang="vi-VN" sz="2800" b="1" smtClean="0"/>
              <a:t>TT</a:t>
            </a:r>
            <a:r>
              <a:rPr lang="en-US" sz="2800" b="1" smtClean="0"/>
              <a:t>22</a:t>
            </a:r>
            <a:r>
              <a:rPr lang="vi-VN" sz="2800" b="1" smtClean="0"/>
              <a:t>, </a:t>
            </a:r>
            <a:r>
              <a:rPr lang="vi-VN" sz="2800" b="1"/>
              <a:t>vừa sát với bài làm của học sinh, đồng thời chỉ ra cách khắc phục thật cụ thể, rõ ràng, đầy đủ, chính </a:t>
            </a:r>
            <a:r>
              <a:rPr lang="vi-VN" sz="2800" b="1" smtClean="0"/>
              <a:t>xác</a:t>
            </a:r>
            <a:endParaRPr lang="en-US" sz="2800" b="1" smtClean="0"/>
          </a:p>
          <a:p>
            <a:pPr algn="just"/>
            <a:r>
              <a:rPr lang="vi-VN" sz="2800" b="1"/>
              <a:t>Tăng cường ứng dụng công nghệ thông tin trong quản lý nhà trường như sử dụng cổng thông tin điện tử, sổ điểm điện tử, phần mềm quản lý tổng hợp các số liệu, hồ sơ quản lý nhà trường, </a:t>
            </a:r>
            <a:r>
              <a:rPr lang="vi-VN" sz="2800" b="1" smtClean="0"/>
              <a:t>…</a:t>
            </a:r>
            <a:r>
              <a:rPr lang="en-US" sz="2800" b="1" smtClean="0"/>
              <a:t> =&gt; </a:t>
            </a:r>
            <a:r>
              <a:rPr lang="vi-VN" sz="2800" b="1" smtClean="0"/>
              <a:t>giảm </a:t>
            </a:r>
            <a:r>
              <a:rPr lang="vi-VN" sz="2800" b="1"/>
              <a:t>nhẹ công việc, thủ tục hành chính, hồ sơ, sổ sách; hỗ trợ để giáo viên dành nhiều thời gian hướng dẫn, giúp đỡ, động viên học sinh hoàn thành nội dung học </a:t>
            </a:r>
            <a:r>
              <a:rPr lang="vi-VN" sz="2800" b="1" smtClean="0"/>
              <a:t>tập…</a:t>
            </a:r>
            <a:endParaRPr lang="en-US" sz="2800" b="1"/>
          </a:p>
        </p:txBody>
      </p:sp>
    </p:spTree>
    <p:extLst>
      <p:ext uri="{BB962C8B-B14F-4D97-AF65-F5344CB8AC3E}">
        <p14:creationId xmlns:p14="http://schemas.microsoft.com/office/powerpoint/2010/main" val="245716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a:solidFill>
                  <a:srgbClr val="FF0000"/>
                </a:solidFill>
              </a:rPr>
              <a:t>2</a:t>
            </a:r>
            <a:r>
              <a:rPr lang="en-US" b="1" smtClean="0">
                <a:solidFill>
                  <a:srgbClr val="FF0000"/>
                </a:solidFill>
              </a:rPr>
              <a:t>. Kiến nghị, đề xuất và giải pháp</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2.1 Kiến nghị, đề xuất</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600" b="1"/>
              <a:t>Biên soạn lại nội dung, chi tiết, cách ghi nhận xét, đánh giá của các loại sổ hợp lí hơn nữa, nhằm giúp giáo viên, người thực hiện, kiểm tra được giảm nhẹ công sức, cường độ lao động.</a:t>
            </a:r>
            <a:endParaRPr lang="en-US" sz="2600" b="1"/>
          </a:p>
          <a:p>
            <a:pPr lvl="0" algn="just"/>
            <a:r>
              <a:rPr lang="en-US" sz="2600" b="1"/>
              <a:t>Nhanh chóng đưa mẫu sổ học bạ mới theo nội dung thông tư 22 vào sử dụng.</a:t>
            </a:r>
          </a:p>
          <a:p>
            <a:pPr lvl="0" algn="just"/>
            <a:r>
              <a:rPr lang="vi-VN" sz="2600" b="1"/>
              <a:t>Theo QĐ 16/2006 về chương trình giáo dục các môn học cấp tiểu học, môn ngoại ngữ hoặc tiếng Dân tộc và Tin học là môn học tự chọn nên đề xuất không tham gia đánh giá học sinh theo TT22.</a:t>
            </a:r>
            <a:endParaRPr lang="en-US" sz="2600" b="1"/>
          </a:p>
          <a:p>
            <a:pPr algn="just"/>
            <a:r>
              <a:rPr lang="vi-VN" sz="2600" b="1"/>
              <a:t>Đánh giá năng lực, phẩm chất cần hướng dẫn thêm phần tổng hợp kết quả các tiêu chí thành một kết quả chung cho mục năng lực, phẩm chất</a:t>
            </a:r>
            <a:endParaRPr lang="en-US" sz="2600" b="1"/>
          </a:p>
        </p:txBody>
      </p:sp>
    </p:spTree>
    <p:extLst>
      <p:ext uri="{BB962C8B-B14F-4D97-AF65-F5344CB8AC3E}">
        <p14:creationId xmlns:p14="http://schemas.microsoft.com/office/powerpoint/2010/main" val="71874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to="" calcmode="lin" valueType="num">
                                      <p:cBhvr>
                                        <p:cTn id="12" dur="1" fill="hold"/>
                                        <p:tgtEl>
                                          <p:spTgt spid="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 to="" calcmode="lin" valueType="num">
                                      <p:cBhvr>
                                        <p:cTn id="32" dur="1" fill="hold"/>
                                        <p:tgtEl>
                                          <p:spTgt spid="6">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3" name="Content Placeholder 2"/>
          <p:cNvSpPr>
            <a:spLocks noGrp="1"/>
          </p:cNvSpPr>
          <p:nvPr>
            <p:ph idx="1"/>
          </p:nvPr>
        </p:nvSpPr>
        <p:spPr>
          <a:xfrm>
            <a:off x="0" y="990600"/>
            <a:ext cx="9144000" cy="609600"/>
          </a:xfrm>
        </p:spPr>
        <p:txBody>
          <a:bodyPr/>
          <a:lstStyle/>
          <a:p>
            <a:pPr marL="0" indent="0">
              <a:buNone/>
            </a:pPr>
            <a:r>
              <a:rPr lang="en-US" b="1" smtClean="0">
                <a:solidFill>
                  <a:srgbClr val="FF0000"/>
                </a:solidFill>
              </a:rPr>
              <a:t>1.1 Các văn bản chỉ đạo</a:t>
            </a:r>
            <a:endParaRPr lang="en-US" b="1">
              <a:solidFill>
                <a:srgbClr val="FF0000"/>
              </a:solidFill>
            </a:endParaRPr>
          </a:p>
        </p:txBody>
      </p:sp>
      <p:sp>
        <p:nvSpPr>
          <p:cNvPr id="4" name="Content Placeholder 2"/>
          <p:cNvSpPr txBox="1">
            <a:spLocks/>
          </p:cNvSpPr>
          <p:nvPr/>
        </p:nvSpPr>
        <p:spPr>
          <a:xfrm>
            <a:off x="-12032" y="1600200"/>
            <a:ext cx="9144000" cy="5257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nb-NO" smtClean="0">
                <a:solidFill>
                  <a:srgbClr val="0070C0"/>
                </a:solidFill>
              </a:rPr>
              <a:t>Công </a:t>
            </a:r>
            <a:r>
              <a:rPr lang="nb-NO">
                <a:solidFill>
                  <a:srgbClr val="0070C0"/>
                </a:solidFill>
              </a:rPr>
              <a:t>văn số 4056/GDĐT-TH ngày 23 tháng 11 năm 2016 về “Hướng dẫn thực hiện Thông tư 22/2016/TT-BGDĐT của Bộ Giáo dục và Đào tạo</a:t>
            </a:r>
            <a:r>
              <a:rPr lang="nb-NO" smtClean="0">
                <a:solidFill>
                  <a:srgbClr val="0070C0"/>
                </a:solidFill>
              </a:rPr>
              <a:t>”</a:t>
            </a:r>
          </a:p>
          <a:p>
            <a:pPr algn="just"/>
            <a:r>
              <a:rPr lang="nb-NO" smtClean="0">
                <a:solidFill>
                  <a:srgbClr val="0070C0"/>
                </a:solidFill>
              </a:rPr>
              <a:t>Công </a:t>
            </a:r>
            <a:r>
              <a:rPr lang="nb-NO">
                <a:solidFill>
                  <a:srgbClr val="0070C0"/>
                </a:solidFill>
              </a:rPr>
              <a:t>văn số 4057/GDĐT-TH ngày 23 tháng 11 năm 2016 về “Hướng dẫn kiểm tra cuối học kì 1” </a:t>
            </a:r>
            <a:endParaRPr lang="nb-NO" smtClean="0">
              <a:solidFill>
                <a:srgbClr val="0070C0"/>
              </a:solidFill>
            </a:endParaRPr>
          </a:p>
          <a:p>
            <a:pPr algn="just"/>
            <a:r>
              <a:rPr lang="nb-NO" smtClean="0">
                <a:solidFill>
                  <a:srgbClr val="0070C0"/>
                </a:solidFill>
              </a:rPr>
              <a:t>Công </a:t>
            </a:r>
            <a:r>
              <a:rPr lang="nb-NO">
                <a:solidFill>
                  <a:srgbClr val="0070C0"/>
                </a:solidFill>
              </a:rPr>
              <a:t>văn số 1207/GDĐT-TH ngày 13 tháng 4 năm 2017 “Hướng dẫn đánh giá cuối năm học và chuẩn bị tổng kết năm học cấp tiểu học</a:t>
            </a:r>
            <a:r>
              <a:rPr lang="nb-NO" smtClean="0">
                <a:solidFill>
                  <a:srgbClr val="0070C0"/>
                </a:solidFill>
              </a:rPr>
              <a:t>”</a:t>
            </a:r>
          </a:p>
          <a:p>
            <a:pPr algn="just"/>
            <a:r>
              <a:rPr lang="nb-NO" smtClean="0">
                <a:solidFill>
                  <a:srgbClr val="0070C0"/>
                </a:solidFill>
              </a:rPr>
              <a:t>Công </a:t>
            </a:r>
            <a:r>
              <a:rPr lang="nb-NO">
                <a:solidFill>
                  <a:srgbClr val="0070C0"/>
                </a:solidFill>
              </a:rPr>
              <a:t>văn số 1677/GDĐT-TH ngày 16 tháng 5 năm 2017 “Về việc ghi học bạ và khen thưởng cuối năm học cấp tiểu học”</a:t>
            </a:r>
            <a:endParaRPr lang="en-US" b="1">
              <a:solidFill>
                <a:srgbClr val="0070C0"/>
              </a:solidFill>
            </a:endParaRPr>
          </a:p>
        </p:txBody>
      </p:sp>
    </p:spTree>
    <p:extLst>
      <p:ext uri="{BB962C8B-B14F-4D97-AF65-F5344CB8AC3E}">
        <p14:creationId xmlns:p14="http://schemas.microsoft.com/office/powerpoint/2010/main" val="409036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to="" calcmode="lin" valueType="num">
                                      <p:cBhvr>
                                        <p:cTn id="17" dur="1" fill="hold"/>
                                        <p:tgtEl>
                                          <p:spTgt spid="4">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 to="" calcmode="lin" valueType="num">
                                      <p:cBhvr>
                                        <p:cTn id="22" dur="1" fill="hold"/>
                                        <p:tgtEl>
                                          <p:spTgt spid="4">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to="" calcmode="lin" valueType="num">
                                      <p:cBhvr>
                                        <p:cTn id="27" dur="1" fill="hold"/>
                                        <p:tgtEl>
                                          <p:spTgt spid="4">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 to="" calcmode="lin" valueType="num">
                                      <p:cBhvr>
                                        <p:cTn id="32" dur="1" fill="hold"/>
                                        <p:tgtEl>
                                          <p:spTgt spid="4">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uiExpan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a:solidFill>
                  <a:srgbClr val="FF0000"/>
                </a:solidFill>
              </a:rPr>
              <a:t>2</a:t>
            </a:r>
            <a:r>
              <a:rPr lang="en-US" b="1" smtClean="0">
                <a:solidFill>
                  <a:srgbClr val="FF0000"/>
                </a:solidFill>
              </a:rPr>
              <a:t>. Kiến nghị, đề xuất và giải pháp</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2.2 Giải pháp</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3000" b="1"/>
              <a:t>Tiếp tục tổ chức các chuyên đề, các lớp tập huấn tập trung vào việc đổi mới hình thức đánh giá học sinh, giới thiệu những cách làm, những lời nhận xét hay để giáo viên có cơ hội trao đổi, học tập, rút kinh nghiệm trong việc đánh giá học sinh bằng nhận xét</a:t>
            </a:r>
          </a:p>
          <a:p>
            <a:pPr algn="just"/>
            <a:r>
              <a:rPr lang="en-US" sz="3000" b="1"/>
              <a:t>Chỉ đạo giáo viên thống nhất với phụ huynh những nhiệm vụ cơ bản của học sinh ở nhà; hướng dẫn phụ huynh cách theo dõi, quan sát, nhận xét, giúp đỡ học sinh một cách kịp thời; thống nhất hình thức và thời điểm trao đổi thông tin giữa phụ huynh với giáo viên chủ </a:t>
            </a:r>
            <a:r>
              <a:rPr lang="en-US" sz="3000" b="1" smtClean="0"/>
              <a:t>nhiệm	</a:t>
            </a:r>
            <a:endParaRPr lang="en-US" sz="3000" b="1"/>
          </a:p>
        </p:txBody>
      </p:sp>
    </p:spTree>
    <p:extLst>
      <p:ext uri="{BB962C8B-B14F-4D97-AF65-F5344CB8AC3E}">
        <p14:creationId xmlns:p14="http://schemas.microsoft.com/office/powerpoint/2010/main" val="254726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3124200"/>
            <a:ext cx="9144000" cy="914400"/>
          </a:xfrm>
        </p:spPr>
        <p:txBody>
          <a:bodyPr/>
          <a:lstStyle/>
          <a:p>
            <a:r>
              <a:rPr lang="en-US" b="1" smtClean="0">
                <a:solidFill>
                  <a:srgbClr val="FF0000"/>
                </a:solidFill>
              </a:rPr>
              <a:t>Cám ơn quý thầy cô!</a:t>
            </a:r>
            <a:endParaRPr lang="en-US" b="1">
              <a:solidFill>
                <a:srgbClr val="FF0000"/>
              </a:solidFill>
            </a:endParaRPr>
          </a:p>
        </p:txBody>
      </p:sp>
    </p:spTree>
    <p:extLst>
      <p:ext uri="{BB962C8B-B14F-4D97-AF65-F5344CB8AC3E}">
        <p14:creationId xmlns:p14="http://schemas.microsoft.com/office/powerpoint/2010/main" val="96432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b="1" smtClean="0"/>
              <a:t>Chỉ cần “</a:t>
            </a:r>
            <a:r>
              <a:rPr lang="vi-VN" b="1" i="1" smtClean="0"/>
              <a:t>viết </a:t>
            </a:r>
            <a:r>
              <a:rPr lang="vi-VN" b="1" i="1"/>
              <a:t>nhận xét vào vở hoặc sản phẩm học tập của học sinh khi cần thiết</a:t>
            </a:r>
            <a:r>
              <a:rPr lang="vi-VN" b="1"/>
              <a:t>”, đồng thời thay thế sổ theo dõi chất lượng bằng Bảng tổng hợp kết quả đánh giá giáo dục của lớp </a:t>
            </a:r>
            <a:r>
              <a:rPr lang="en-US" b="1" smtClean="0"/>
              <a:t>=&gt; </a:t>
            </a:r>
            <a:r>
              <a:rPr lang="vi-VN" b="1" smtClean="0">
                <a:solidFill>
                  <a:srgbClr val="FF0000"/>
                </a:solidFill>
              </a:rPr>
              <a:t>giúp </a:t>
            </a:r>
            <a:r>
              <a:rPr lang="vi-VN" b="1">
                <a:solidFill>
                  <a:srgbClr val="FF0000"/>
                </a:solidFill>
              </a:rPr>
              <a:t>giảm nhẹ hơn nữa những công việc liên quan đến sổ sách của giáo </a:t>
            </a:r>
            <a:r>
              <a:rPr lang="vi-VN" b="1" smtClean="0">
                <a:solidFill>
                  <a:srgbClr val="FF0000"/>
                </a:solidFill>
              </a:rPr>
              <a:t>viên</a:t>
            </a:r>
            <a:endParaRPr lang="en-US" b="1" smtClean="0">
              <a:solidFill>
                <a:srgbClr val="FF0000"/>
              </a:solidFill>
            </a:endParaRPr>
          </a:p>
          <a:p>
            <a:pPr algn="just"/>
            <a:r>
              <a:rPr lang="vi-VN"/>
              <a:t>TT22 đã chi tiết hóa các mức đánh giá, cũng như quy định cụ thể hơn hình thức khen thưởng </a:t>
            </a:r>
            <a:r>
              <a:rPr lang="en-US" smtClean="0"/>
              <a:t>=&gt; </a:t>
            </a:r>
            <a:r>
              <a:rPr lang="vi-VN" b="1" smtClean="0">
                <a:solidFill>
                  <a:srgbClr val="FF0000"/>
                </a:solidFill>
              </a:rPr>
              <a:t>giúp </a:t>
            </a:r>
            <a:r>
              <a:rPr lang="vi-VN" b="1">
                <a:solidFill>
                  <a:srgbClr val="FF0000"/>
                </a:solidFill>
              </a:rPr>
              <a:t>giáo viên có thể thuận lợi hơn trong việc ghi nhận mức độ hoàn thành yêu cầu học tập, mức độ phát triển năng lực, phẩm chất</a:t>
            </a:r>
            <a:r>
              <a:rPr lang="vi-VN"/>
              <a:t> </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smtClean="0">
                <a:solidFill>
                  <a:srgbClr val="FF0000"/>
                </a:solidFill>
              </a:rPr>
              <a:t>a. Đối với giáo viên</a:t>
            </a:r>
            <a:endParaRPr lang="en-US" sz="2800" i="1">
              <a:solidFill>
                <a:srgbClr val="FF0000"/>
              </a:solidFill>
            </a:endParaRPr>
          </a:p>
        </p:txBody>
      </p:sp>
    </p:spTree>
    <p:extLst>
      <p:ext uri="{BB962C8B-B14F-4D97-AF65-F5344CB8AC3E}">
        <p14:creationId xmlns:p14="http://schemas.microsoft.com/office/powerpoint/2010/main" val="331725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 to="" calcmode="lin" valueType="num">
                                      <p:cBhvr>
                                        <p:cTn id="22" dur="1" fill="hold"/>
                                        <p:tgtEl>
                                          <p:spTgt spid="6">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to="" calcmode="lin" valueType="num">
                                      <p:cBhvr>
                                        <p:cTn id="2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uiExpand="1" build="allAtOnce"/>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BO" b="1"/>
              <a:t>TT22 đã tinh giản các loại hồ sơ đánh giá học sinh. Bên cạnh đó, các trường cũng đã mở rộng việc sử dụng cổng thông tin điện </a:t>
            </a:r>
            <a:r>
              <a:rPr lang="es-BO" b="1" smtClean="0"/>
              <a:t>tử =&gt; </a:t>
            </a:r>
            <a:r>
              <a:rPr lang="es-BO" b="1" smtClean="0">
                <a:solidFill>
                  <a:srgbClr val="FF0000"/>
                </a:solidFill>
              </a:rPr>
              <a:t>thuận </a:t>
            </a:r>
            <a:r>
              <a:rPr lang="es-BO" b="1">
                <a:solidFill>
                  <a:srgbClr val="FF0000"/>
                </a:solidFill>
              </a:rPr>
              <a:t>tiện cho việc nhập liệu và quản lí hồ sơ đánh giá theo </a:t>
            </a:r>
            <a:r>
              <a:rPr lang="es-BO" b="1" smtClean="0">
                <a:solidFill>
                  <a:srgbClr val="FF0000"/>
                </a:solidFill>
              </a:rPr>
              <a:t>TT22</a:t>
            </a:r>
            <a:endParaRPr lang="es-BO" b="1"/>
          </a:p>
          <a:p>
            <a:pPr algn="just"/>
            <a:r>
              <a:rPr lang="vi-VN" b="1"/>
              <a:t>Đề kiểm tra định kì cũng được quy định cụ thể hơn về các mức độ nhận thức (4 mức độ so với 3 trước đây), các lớp tập huấn việc ra đề được triển khai sâu sát ở các cấp </a:t>
            </a:r>
            <a:r>
              <a:rPr lang="en-US" b="1" smtClean="0"/>
              <a:t>=&gt; </a:t>
            </a:r>
            <a:r>
              <a:rPr lang="vi-VN" b="1" smtClean="0">
                <a:solidFill>
                  <a:srgbClr val="FF0000"/>
                </a:solidFill>
              </a:rPr>
              <a:t>giúp </a:t>
            </a:r>
            <a:r>
              <a:rPr lang="vi-VN" b="1">
                <a:solidFill>
                  <a:srgbClr val="FF0000"/>
                </a:solidFill>
              </a:rPr>
              <a:t>giáo viên nâng cao khả năng ra đề, cũng như cải thiện việc phân loại học sinh trong đánh giá</a:t>
            </a:r>
            <a:r>
              <a:rPr lang="es-BO" b="1" smtClean="0"/>
              <a:t> </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smtClean="0">
                <a:solidFill>
                  <a:srgbClr val="FF0000"/>
                </a:solidFill>
              </a:rPr>
              <a:t>a. Đối với giáo viên</a:t>
            </a:r>
            <a:endParaRPr lang="en-US" sz="2800" i="1">
              <a:solidFill>
                <a:srgbClr val="FF0000"/>
              </a:solidFill>
            </a:endParaRPr>
          </a:p>
        </p:txBody>
      </p:sp>
    </p:spTree>
    <p:extLst>
      <p:ext uri="{BB962C8B-B14F-4D97-AF65-F5344CB8AC3E}">
        <p14:creationId xmlns:p14="http://schemas.microsoft.com/office/powerpoint/2010/main" val="350322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b="1"/>
              <a:t>Thông tư 22 đã định hướng cho Ban giám hiệu đổi mới về công tác quản lý, đánh giá giáo viên; giao quyền chủ động cho giáo viên trong việc đổi mới phương pháp giảng dạy và chịu trách nhiệm trong việc đánh giá học </a:t>
            </a:r>
            <a:r>
              <a:rPr lang="vi-VN" b="1" smtClean="0"/>
              <a:t>sinh</a:t>
            </a:r>
            <a:endParaRPr lang="en-US" b="1" smtClean="0"/>
          </a:p>
          <a:p>
            <a:pPr lvl="0" algn="just"/>
            <a:r>
              <a:rPr lang="vi-VN" b="1"/>
              <a:t>Quy định khen thưởng trong TT22 cụ thể hơn </a:t>
            </a:r>
            <a:r>
              <a:rPr lang="pt-BR" b="1"/>
              <a:t>giúp cho giáo viên và nhà trường thuận lợi hơn trong vấn đề khen thưởng HS, mà vẫn đảm bảo yêu cầu không gây áp lực cho HS, phụ huynh; đồng thời hạn chế bệnh thành tích trong giáo dục</a:t>
            </a:r>
            <a:endParaRPr lang="en-US" b="1"/>
          </a:p>
          <a:p>
            <a:pPr algn="just"/>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a:solidFill>
                  <a:srgbClr val="FF0000"/>
                </a:solidFill>
              </a:rPr>
              <a:t>b</a:t>
            </a:r>
            <a:r>
              <a:rPr lang="en-US" sz="2800" i="1" smtClean="0">
                <a:solidFill>
                  <a:srgbClr val="FF0000"/>
                </a:solidFill>
              </a:rPr>
              <a:t>. Đối với cán bộ quản lý</a:t>
            </a:r>
            <a:endParaRPr lang="en-US" sz="2800" i="1">
              <a:solidFill>
                <a:srgbClr val="FF0000"/>
              </a:solidFill>
            </a:endParaRPr>
          </a:p>
        </p:txBody>
      </p:sp>
    </p:spTree>
    <p:extLst>
      <p:ext uri="{BB962C8B-B14F-4D97-AF65-F5344CB8AC3E}">
        <p14:creationId xmlns:p14="http://schemas.microsoft.com/office/powerpoint/2010/main" val="212778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b="1"/>
              <a:t>Học sinh phát huy được năng lực của bản thân qua việc đánh giá các năng lực và phẩm chất theo tinh thần mới của </a:t>
            </a:r>
            <a:r>
              <a:rPr lang="vi-VN" b="1" smtClean="0"/>
              <a:t>TT22</a:t>
            </a:r>
            <a:endParaRPr lang="en-US" b="1" smtClean="0"/>
          </a:p>
          <a:p>
            <a:pPr algn="just"/>
            <a:r>
              <a:rPr lang="vi-VN" b="1"/>
              <a:t>Học sinh cũng có điều kiện để tự đánh giá các bạn, đồng thời đánh giá chính mình qua các hoạt động trong và ngoài lớp để có hướng khắc phục hạn chế và phát huy sở trường của bản thân</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i="1" smtClean="0">
                <a:solidFill>
                  <a:srgbClr val="FF0000"/>
                </a:solidFill>
              </a:rPr>
              <a:t>c. Đối với học sinh</a:t>
            </a:r>
            <a:endParaRPr lang="en-US" i="1">
              <a:solidFill>
                <a:srgbClr val="FF0000"/>
              </a:solidFill>
            </a:endParaRPr>
          </a:p>
        </p:txBody>
      </p:sp>
    </p:spTree>
    <p:extLst>
      <p:ext uri="{BB962C8B-B14F-4D97-AF65-F5344CB8AC3E}">
        <p14:creationId xmlns:p14="http://schemas.microsoft.com/office/powerpoint/2010/main" val="194745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Đa số cha mẹ học sinh đều được nhà trường triển khai những nội dung của TT22 một cách cụ thể, rõ ràng nên đã hiểu và hợp tác tích cực với nhà trường trong thực hiện. </a:t>
            </a:r>
            <a:endParaRPr lang="en-US" b="1"/>
          </a:p>
          <a:p>
            <a:pPr algn="just"/>
            <a:r>
              <a:rPr lang="vi-VN" b="1"/>
              <a:t>Sổ liên lạc và cổng thông tin điện tử đã giúp cho phụ huynh học sinh nắm được những điểm chính của Thông tư, biết được các thông tin kịp thời, nhanh chóng, đồng thời cảm thấy nhẹ nhàng trong việc học tập của con em mình vì áp lực về điểm số được giảm nhẹ</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473964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i="1">
                <a:solidFill>
                  <a:srgbClr val="FF0000"/>
                </a:solidFill>
              </a:rPr>
              <a:t>d</a:t>
            </a:r>
            <a:r>
              <a:rPr lang="en-US" i="1" smtClean="0">
                <a:solidFill>
                  <a:srgbClr val="FF0000"/>
                </a:solidFill>
              </a:rPr>
              <a:t>. Đối với cha mẹ học sinh</a:t>
            </a:r>
            <a:endParaRPr lang="en-US" i="1">
              <a:solidFill>
                <a:srgbClr val="FF0000"/>
              </a:solidFill>
            </a:endParaRPr>
          </a:p>
        </p:txBody>
      </p:sp>
    </p:spTree>
    <p:extLst>
      <p:ext uri="{BB962C8B-B14F-4D97-AF65-F5344CB8AC3E}">
        <p14:creationId xmlns:p14="http://schemas.microsoft.com/office/powerpoint/2010/main" val="47567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Trình độ chuyên môn của giáo viên chưa đều, dẫn đến chênh lệch về mức độ, tiêu chí đánh giá của để kiểm tra định kì.</a:t>
            </a:r>
            <a:endParaRPr lang="en-US" b="1"/>
          </a:p>
          <a:p>
            <a:pPr algn="just"/>
            <a:r>
              <a:rPr lang="vi-VN" b="1"/>
              <a:t>Một số học sinh chưa biết quan tâm đến lời nhận xét của giáo viên, chưa nhớ cụ thể hoặc chưa hiểu hết ý cô nhận xét để rèn luyện lại những nhiệm vụ chưa hoàn thành. </a:t>
            </a:r>
            <a:endParaRPr lang="en-US" b="1" smtClean="0"/>
          </a:p>
          <a:p>
            <a:pPr algn="just"/>
            <a:r>
              <a:rPr lang="vi-VN" b="1" smtClean="0"/>
              <a:t>Việc </a:t>
            </a:r>
            <a:r>
              <a:rPr lang="vi-VN" b="1"/>
              <a:t>tổ chức cho các em tự bình bầu còn khó khăn, đặc biệt đối với học sinh ở khối lớp nhỏ, vì các em chưa có khả năng nhận xét chính xác bản thân và các bạn</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1.2.2 Khó khăn</a:t>
            </a:r>
            <a:endParaRPr lang="en-US" b="1" i="1">
              <a:solidFill>
                <a:srgbClr val="FF0000"/>
              </a:solidFill>
            </a:endParaRPr>
          </a:p>
        </p:txBody>
      </p:sp>
    </p:spTree>
    <p:extLst>
      <p:ext uri="{BB962C8B-B14F-4D97-AF65-F5344CB8AC3E}">
        <p14:creationId xmlns:p14="http://schemas.microsoft.com/office/powerpoint/2010/main" val="393747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800" b="1"/>
              <a:t>Tăng cường các lớp tập huấn, các chuyên đề chuyên sâu về cách ra đề kiểm tra định kì, cách đánh giá, nhận xét học sinh theo chuẩn kiến thức, kĩ năng bám sát thông tư 22 … nhằm trang bị cho giáo viên những kiến thức cần thiết, nâng cao chất lượng thực hiện TT22.</a:t>
            </a:r>
          </a:p>
          <a:p>
            <a:pPr lvl="0" algn="just"/>
            <a:r>
              <a:rPr lang="en-US" sz="2800" b="1"/>
              <a:t>Giáo viên chủ nhiệm thường xuyên phối hợp với cha mẹ học sinh nhằm giáo dục học sinh phát triển toàn </a:t>
            </a:r>
            <a:r>
              <a:rPr lang="en-US" sz="2800" b="1" smtClean="0"/>
              <a:t>diện; kết </a:t>
            </a:r>
            <a:r>
              <a:rPr lang="en-US" sz="2800" b="1"/>
              <a:t>hợp đánh giá của giáo viên, học sinh và cha mẹ học sinh; không so sánh học sinh này với học sinh khác và đặc biệt đánh giá học sinh là đánh giá quá trình</a:t>
            </a: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1.3.1 Đối với giáo viên</a:t>
            </a:r>
            <a:endParaRPr lang="en-US" b="1" i="1">
              <a:solidFill>
                <a:srgbClr val="FF0000"/>
              </a:solidFill>
            </a:endParaRPr>
          </a:p>
        </p:txBody>
      </p:sp>
    </p:spTree>
    <p:extLst>
      <p:ext uri="{BB962C8B-B14F-4D97-AF65-F5344CB8AC3E}">
        <p14:creationId xmlns:p14="http://schemas.microsoft.com/office/powerpoint/2010/main" val="11919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ang">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2396</Words>
  <Application>Microsoft Office PowerPoint</Application>
  <PresentationFormat>On-screen Show (4:3)</PresentationFormat>
  <Paragraphs>104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2. Kiến nghị, đề xuất và giải pháp</vt:lpstr>
      <vt:lpstr>2. Kiến nghị, đề xuất và giải pháp</vt:lpstr>
      <vt:lpstr>Cám ơn quý thầy cô!</vt:lpstr>
    </vt:vector>
  </TitlesOfParts>
  <Company>rg-adguard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pc</cp:lastModifiedBy>
  <cp:revision>11</cp:revision>
  <dcterms:created xsi:type="dcterms:W3CDTF">2017-07-20T12:29:30Z</dcterms:created>
  <dcterms:modified xsi:type="dcterms:W3CDTF">2017-08-04T13:00:17Z</dcterms:modified>
</cp:coreProperties>
</file>